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roxima Nova"/>
      <p:regular r:id="rId35"/>
      <p:bold r:id="rId36"/>
      <p:italic r:id="rId37"/>
      <p:boldItalic r:id="rId38"/>
    </p:embeddedFont>
    <p:embeddedFont>
      <p:font typeface="Ubuntu Mon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BEEFD4-505B-4CE3-B768-46928DA5A878}">
  <a:tblStyle styleId="{FEBEEFD4-505B-4CE3-B768-46928DA5A8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Mono-bold.fntdata"/><Relationship Id="rId20" Type="http://schemas.openxmlformats.org/officeDocument/2006/relationships/slide" Target="slides/slide14.xml"/><Relationship Id="rId42" Type="http://schemas.openxmlformats.org/officeDocument/2006/relationships/font" Target="fonts/UbuntuMono-boldItalic.fntdata"/><Relationship Id="rId41" Type="http://schemas.openxmlformats.org/officeDocument/2006/relationships/font" Target="fonts/UbuntuMon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italic.fntdata"/><Relationship Id="rId14" Type="http://schemas.openxmlformats.org/officeDocument/2006/relationships/slide" Target="slides/slide8.xml"/><Relationship Id="rId36" Type="http://schemas.openxmlformats.org/officeDocument/2006/relationships/font" Target="fonts/ProximaNova-bold.fntdata"/><Relationship Id="rId17" Type="http://schemas.openxmlformats.org/officeDocument/2006/relationships/slide" Target="slides/slide11.xml"/><Relationship Id="rId39" Type="http://schemas.openxmlformats.org/officeDocument/2006/relationships/font" Target="fonts/UbuntuMono-regular.fntdata"/><Relationship Id="rId16" Type="http://schemas.openxmlformats.org/officeDocument/2006/relationships/slide" Target="slides/slide10.xml"/><Relationship Id="rId38" Type="http://schemas.openxmlformats.org/officeDocument/2006/relationships/font" Target="fonts/ProximaNov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487645c8fe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487645c8fe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d895dc44a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d895dc44a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02c1e98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02c1e98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d895dc44a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d895dc44a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d895dc44a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d895dc44a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d895dc44a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d895dc44a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d895dc44a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895dc44a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d895dc44a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895dc44a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d895dc44a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d895dc44a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d895dc44a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d895dc44a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d895dc44a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d895dc44a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0c3fcf06e8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0c3fcf06e8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d895dc44a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d895dc44a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d895dc44a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d895dc44a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d895dc44a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d895dc44a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d895dc44a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895dc44a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d895dc44a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d895dc44a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d895dc44a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d895dc44a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d895dc44a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d895dc44a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895dc44a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895dc44a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97b0352c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497b0352c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c3fcf06e8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c3fcf06e8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487645c8fe_0_2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487645c8fe_0_2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b02c1e98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b02c1e98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d895dc44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d895dc44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d895dc44a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d895dc44a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d895dc44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d895dc44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d895dc44a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d895dc44a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Ubuntu Mono"/>
              <a:buNone/>
              <a:defRPr sz="5200">
                <a:latin typeface="Ubuntu Mono"/>
                <a:ea typeface="Ubuntu Mono"/>
                <a:cs typeface="Ubuntu Mono"/>
                <a:sym typeface="Ubuntu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Ubuntu Mono"/>
              <a:buNone/>
              <a:defRPr sz="2800">
                <a:latin typeface="Ubuntu Mono"/>
                <a:ea typeface="Ubuntu Mono"/>
                <a:cs typeface="Ubuntu Mono"/>
                <a:sym typeface="Ubuntu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Font typeface="Ubuntu Mono"/>
              <a:buNone/>
              <a:defRPr sz="3600">
                <a:latin typeface="Ubuntu Mono"/>
                <a:ea typeface="Ubuntu Mono"/>
                <a:cs typeface="Ubuntu Mono"/>
                <a:sym typeface="Ubuntu Mono"/>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9750" y="376375"/>
            <a:ext cx="8104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9750" y="376375"/>
            <a:ext cx="8104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9750" y="376375"/>
            <a:ext cx="8104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9750" y="376375"/>
            <a:ext cx="81045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519750" y="1152475"/>
            <a:ext cx="81045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p:nvPr/>
        </p:nvSpPr>
        <p:spPr>
          <a:xfrm>
            <a:off x="0" y="4887900"/>
            <a:ext cx="9144000" cy="2556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ra4king.github.io/CircuitSim/downloa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867500" y="1301700"/>
            <a:ext cx="5409000" cy="218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6900"/>
              <a:t>CS 2200 </a:t>
            </a:r>
            <a:endParaRPr sz="6900"/>
          </a:p>
          <a:p>
            <a:pPr indent="0" lvl="0" marL="0" rtl="0" algn="ctr">
              <a:spcBef>
                <a:spcPts val="0"/>
              </a:spcBef>
              <a:spcAft>
                <a:spcPts val="0"/>
              </a:spcAft>
              <a:buSzPts val="990"/>
              <a:buNone/>
            </a:pPr>
            <a:r>
              <a:rPr lang="en" sz="6900"/>
              <a:t>LAB 1</a:t>
            </a:r>
            <a:endParaRPr sz="6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Addressing Mode</a:t>
            </a:r>
            <a:endParaRPr/>
          </a:p>
        </p:txBody>
      </p:sp>
      <p:sp>
        <p:nvSpPr>
          <p:cNvPr id="107" name="Google Shape;107;p22"/>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The format of the instructions, and how the data within them is accessed.</a:t>
            </a:r>
            <a:endParaRPr sz="2200"/>
          </a:p>
          <a:p>
            <a:pPr indent="-368300" lvl="0" marL="457200" rtl="0" algn="l">
              <a:spcBef>
                <a:spcPts val="0"/>
              </a:spcBef>
              <a:spcAft>
                <a:spcPts val="0"/>
              </a:spcAft>
              <a:buSzPts val="2200"/>
              <a:buChar char="●"/>
            </a:pPr>
            <a:r>
              <a:rPr lang="en" sz="2200"/>
              <a:t>LC-2200 has 4 main types</a:t>
            </a:r>
            <a:endParaRPr sz="2200"/>
          </a:p>
          <a:p>
            <a:pPr indent="-342900" lvl="1" marL="914400" rtl="0" algn="l">
              <a:spcBef>
                <a:spcPts val="0"/>
              </a:spcBef>
              <a:spcAft>
                <a:spcPts val="0"/>
              </a:spcAft>
              <a:buSzPts val="1800"/>
              <a:buChar char="○"/>
            </a:pPr>
            <a:r>
              <a:rPr lang="en" sz="1800"/>
              <a:t>R-type (Register)</a:t>
            </a:r>
            <a:endParaRPr sz="1800"/>
          </a:p>
          <a:p>
            <a:pPr indent="-342900" lvl="1" marL="914400" rtl="0" algn="l">
              <a:spcBef>
                <a:spcPts val="0"/>
              </a:spcBef>
              <a:spcAft>
                <a:spcPts val="0"/>
              </a:spcAft>
              <a:buSzPts val="1800"/>
              <a:buChar char="○"/>
            </a:pPr>
            <a:r>
              <a:rPr lang="en" sz="1800"/>
              <a:t>I-type (Immediate)</a:t>
            </a:r>
            <a:endParaRPr sz="1800"/>
          </a:p>
          <a:p>
            <a:pPr indent="-342900" lvl="1" marL="914400" rtl="0" algn="l">
              <a:spcBef>
                <a:spcPts val="0"/>
              </a:spcBef>
              <a:spcAft>
                <a:spcPts val="0"/>
              </a:spcAft>
              <a:buSzPts val="1800"/>
              <a:buChar char="○"/>
            </a:pPr>
            <a:r>
              <a:rPr lang="en" sz="1800"/>
              <a:t>J-type (Jump)</a:t>
            </a:r>
            <a:endParaRPr sz="1800"/>
          </a:p>
          <a:p>
            <a:pPr indent="-317500" lvl="1" marL="914400" rtl="0" algn="l">
              <a:spcBef>
                <a:spcPts val="0"/>
              </a:spcBef>
              <a:spcAft>
                <a:spcPts val="0"/>
              </a:spcAft>
              <a:buSzPts val="1400"/>
              <a:buChar char="○"/>
            </a:pPr>
            <a:r>
              <a:rPr lang="en" sz="1800"/>
              <a:t>O-type also exists, but its sole use is NOP</a:t>
            </a:r>
            <a:endParaRPr sz="1800"/>
          </a:p>
          <a:p>
            <a:pPr indent="-330200" lvl="2" marL="1371600" rtl="0" algn="l">
              <a:spcBef>
                <a:spcPts val="0"/>
              </a:spcBef>
              <a:spcAft>
                <a:spcPts val="0"/>
              </a:spcAft>
              <a:buSzPts val="1600"/>
              <a:buChar char="■"/>
            </a:pPr>
            <a:r>
              <a:rPr lang="en" sz="1600"/>
              <a:t>Indicates no operands at all!</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R-Type Instructions</a:t>
            </a:r>
            <a:endParaRPr/>
          </a:p>
        </p:txBody>
      </p:sp>
      <p:sp>
        <p:nvSpPr>
          <p:cNvPr id="113" name="Google Shape;113;p23"/>
          <p:cNvSpPr txBox="1"/>
          <p:nvPr>
            <p:ph idx="1" type="body"/>
          </p:nvPr>
        </p:nvSpPr>
        <p:spPr>
          <a:xfrm>
            <a:off x="519750" y="1028900"/>
            <a:ext cx="297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Uses 3 operands contained in registers.</a:t>
            </a:r>
            <a:endParaRPr/>
          </a:p>
          <a:p>
            <a:pPr indent="-342900" lvl="0" marL="457200" rtl="0" algn="l">
              <a:spcBef>
                <a:spcPts val="1200"/>
              </a:spcBef>
              <a:spcAft>
                <a:spcPts val="0"/>
              </a:spcAft>
              <a:buSzPts val="1800"/>
              <a:buChar char="●"/>
            </a:pPr>
            <a:r>
              <a:rPr b="1" lang="en"/>
              <a:t>ADD</a:t>
            </a:r>
            <a:r>
              <a:rPr lang="en"/>
              <a:t> $v0, $a0, $a1</a:t>
            </a:r>
            <a:endParaRPr/>
          </a:p>
          <a:p>
            <a:pPr indent="-317500" lvl="1" marL="914400" rtl="0" algn="l">
              <a:spcBef>
                <a:spcPts val="0"/>
              </a:spcBef>
              <a:spcAft>
                <a:spcPts val="0"/>
              </a:spcAft>
              <a:buSzPts val="1400"/>
              <a:buChar char="○"/>
            </a:pPr>
            <a:r>
              <a:rPr lang="en"/>
              <a:t>Opcode 0b0000</a:t>
            </a:r>
            <a:endParaRPr/>
          </a:p>
          <a:p>
            <a:pPr indent="-342900" lvl="0" marL="457200" rtl="0" algn="l">
              <a:spcBef>
                <a:spcPts val="0"/>
              </a:spcBef>
              <a:spcAft>
                <a:spcPts val="0"/>
              </a:spcAft>
              <a:buSzPts val="1800"/>
              <a:buChar char="●"/>
            </a:pPr>
            <a:r>
              <a:rPr b="1" lang="en"/>
              <a:t>NAND</a:t>
            </a:r>
            <a:r>
              <a:rPr lang="en"/>
              <a:t> $v0, $a0, $a1</a:t>
            </a:r>
            <a:endParaRPr/>
          </a:p>
          <a:p>
            <a:pPr indent="-317500" lvl="1" marL="914400" rtl="0" algn="l">
              <a:spcBef>
                <a:spcPts val="0"/>
              </a:spcBef>
              <a:spcAft>
                <a:spcPts val="0"/>
              </a:spcAft>
              <a:buSzPts val="1400"/>
              <a:buChar char="○"/>
            </a:pPr>
            <a:r>
              <a:rPr lang="en"/>
              <a:t>Opcode 0b0001</a:t>
            </a:r>
            <a:endParaRPr/>
          </a:p>
          <a:p>
            <a:pPr indent="0" lvl="0" marL="0" rtl="0" algn="l">
              <a:spcBef>
                <a:spcPts val="1200"/>
              </a:spcBef>
              <a:spcAft>
                <a:spcPts val="1200"/>
              </a:spcAft>
              <a:buNone/>
            </a:pPr>
            <a:r>
              <a:t/>
            </a:r>
            <a:endParaRPr/>
          </a:p>
        </p:txBody>
      </p:sp>
      <p:pic>
        <p:nvPicPr>
          <p:cNvPr id="114" name="Google Shape;114;p23"/>
          <p:cNvPicPr preferRelativeResize="0"/>
          <p:nvPr/>
        </p:nvPicPr>
        <p:blipFill>
          <a:blip r:embed="rId3">
            <a:alphaModFix/>
          </a:blip>
          <a:stretch>
            <a:fillRect/>
          </a:stretch>
        </p:blipFill>
        <p:spPr>
          <a:xfrm>
            <a:off x="3750650" y="1104563"/>
            <a:ext cx="5180375" cy="2835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 calcmode="lin" valueType="num">
                                      <p:cBhvr additive="base">
                                        <p:cTn dur="1000"/>
                                        <p:tgtEl>
                                          <p:spTgt spid="11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 calcmode="lin" valueType="num">
                                      <p:cBhvr additive="base">
                                        <p:cTn dur="1000"/>
                                        <p:tgtEl>
                                          <p:spTgt spid="11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 calcmode="lin" valueType="num">
                                      <p:cBhvr additive="base">
                                        <p:cTn dur="1000"/>
                                        <p:tgtEl>
                                          <p:spTgt spid="11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anim calcmode="lin" valueType="num">
                                      <p:cBhvr additive="base">
                                        <p:cTn dur="1000"/>
                                        <p:tgtEl>
                                          <p:spTgt spid="11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anim calcmode="lin" valueType="num">
                                      <p:cBhvr additive="base">
                                        <p:cTn dur="1000"/>
                                        <p:tgtEl>
                                          <p:spTgt spid="11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anim calcmode="lin" valueType="num">
                                      <p:cBhvr additive="base">
                                        <p:cTn dur="1000"/>
                                        <p:tgtEl>
                                          <p:spTgt spid="11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I-Type Instructions</a:t>
            </a:r>
            <a:endParaRPr/>
          </a:p>
        </p:txBody>
      </p:sp>
      <p:sp>
        <p:nvSpPr>
          <p:cNvPr id="120" name="Google Shape;120;p24"/>
          <p:cNvSpPr txBox="1"/>
          <p:nvPr>
            <p:ph idx="1" type="body"/>
          </p:nvPr>
        </p:nvSpPr>
        <p:spPr>
          <a:xfrm>
            <a:off x="519750" y="1028900"/>
            <a:ext cx="33030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Uses an immediate value in the instruction, not one pulled from a register or memory.</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
              <a:t>ADDI</a:t>
            </a:r>
            <a:r>
              <a:rPr lang="en"/>
              <a:t> $v0, $a1, 1</a:t>
            </a:r>
            <a:endParaRPr/>
          </a:p>
          <a:p>
            <a:pPr indent="-317500" lvl="1" marL="914400" rtl="0" algn="l">
              <a:spcBef>
                <a:spcPts val="0"/>
              </a:spcBef>
              <a:spcAft>
                <a:spcPts val="0"/>
              </a:spcAft>
              <a:buSzPts val="1400"/>
              <a:buChar char="○"/>
            </a:pPr>
            <a:r>
              <a:rPr lang="en"/>
              <a:t>Opcode 0b0010</a:t>
            </a:r>
            <a:endParaRPr/>
          </a:p>
          <a:p>
            <a:pPr indent="-342900" lvl="0" marL="457200" rtl="0" algn="l">
              <a:spcBef>
                <a:spcPts val="0"/>
              </a:spcBef>
              <a:spcAft>
                <a:spcPts val="0"/>
              </a:spcAft>
              <a:buSzPts val="1800"/>
              <a:buChar char="●"/>
            </a:pPr>
            <a:r>
              <a:rPr b="1" lang="en"/>
              <a:t>LW</a:t>
            </a:r>
            <a:r>
              <a:rPr lang="en"/>
              <a:t> $v0, 0x2($a1)</a:t>
            </a:r>
            <a:endParaRPr/>
          </a:p>
          <a:p>
            <a:pPr indent="-317500" lvl="1" marL="914400" rtl="0" algn="l">
              <a:spcBef>
                <a:spcPts val="0"/>
              </a:spcBef>
              <a:spcAft>
                <a:spcPts val="0"/>
              </a:spcAft>
              <a:buSzPts val="1400"/>
              <a:buChar char="○"/>
            </a:pPr>
            <a:r>
              <a:rPr lang="en"/>
              <a:t>Opcode 0b0011</a:t>
            </a:r>
            <a:endParaRPr/>
          </a:p>
          <a:p>
            <a:pPr indent="-342900" lvl="0" marL="457200" rtl="0" algn="l">
              <a:spcBef>
                <a:spcPts val="0"/>
              </a:spcBef>
              <a:spcAft>
                <a:spcPts val="0"/>
              </a:spcAft>
              <a:buSzPts val="1800"/>
              <a:buChar char="●"/>
            </a:pPr>
            <a:r>
              <a:rPr b="1" lang="en"/>
              <a:t>SW</a:t>
            </a:r>
            <a:r>
              <a:rPr lang="en"/>
              <a:t> $v0, 0x2($a1)</a:t>
            </a:r>
            <a:endParaRPr/>
          </a:p>
          <a:p>
            <a:pPr indent="-317500" lvl="1" marL="914400" rtl="0" algn="l">
              <a:spcBef>
                <a:spcPts val="0"/>
              </a:spcBef>
              <a:spcAft>
                <a:spcPts val="0"/>
              </a:spcAft>
              <a:buSzPts val="1400"/>
              <a:buChar char="○"/>
            </a:pPr>
            <a:r>
              <a:rPr lang="en"/>
              <a:t>Opcode 0b0100</a:t>
            </a:r>
            <a:endParaRPr/>
          </a:p>
          <a:p>
            <a:pPr indent="-342900" lvl="0" marL="457200" rtl="0" algn="l">
              <a:spcBef>
                <a:spcPts val="0"/>
              </a:spcBef>
              <a:spcAft>
                <a:spcPts val="0"/>
              </a:spcAft>
              <a:buSzPts val="1800"/>
              <a:buChar char="●"/>
            </a:pPr>
            <a:r>
              <a:rPr b="1" lang="en"/>
              <a:t>BEQ</a:t>
            </a:r>
            <a:r>
              <a:rPr lang="en"/>
              <a:t> $a0, $a1, LABEL</a:t>
            </a:r>
            <a:endParaRPr/>
          </a:p>
          <a:p>
            <a:pPr indent="-317500" lvl="1" marL="914400" rtl="0" algn="l">
              <a:spcBef>
                <a:spcPts val="0"/>
              </a:spcBef>
              <a:spcAft>
                <a:spcPts val="0"/>
              </a:spcAft>
              <a:buSzPts val="1400"/>
              <a:buChar char="○"/>
            </a:pPr>
            <a:r>
              <a:rPr lang="en"/>
              <a:t>Opcode 0b0101</a:t>
            </a:r>
            <a:endParaRPr/>
          </a:p>
          <a:p>
            <a:pPr indent="0" lvl="0" marL="0" rtl="0" algn="l">
              <a:spcBef>
                <a:spcPts val="0"/>
              </a:spcBef>
              <a:spcAft>
                <a:spcPts val="0"/>
              </a:spcAft>
              <a:buNone/>
            </a:pPr>
            <a:r>
              <a:t/>
            </a:r>
            <a:endParaRPr/>
          </a:p>
        </p:txBody>
      </p:sp>
      <p:pic>
        <p:nvPicPr>
          <p:cNvPr id="121" name="Google Shape;121;p24"/>
          <p:cNvPicPr preferRelativeResize="0"/>
          <p:nvPr/>
        </p:nvPicPr>
        <p:blipFill>
          <a:blip r:embed="rId3">
            <a:alphaModFix/>
          </a:blip>
          <a:stretch>
            <a:fillRect/>
          </a:stretch>
        </p:blipFill>
        <p:spPr>
          <a:xfrm>
            <a:off x="3822725" y="1096704"/>
            <a:ext cx="5159025" cy="33040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 calcmode="lin" valueType="num">
                                      <p:cBhvr additive="base">
                                        <p:cTn dur="1000"/>
                                        <p:tgtEl>
                                          <p:spTgt spid="12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 calcmode="lin" valueType="num">
                                      <p:cBhvr additive="base">
                                        <p:cTn dur="1000"/>
                                        <p:tgtEl>
                                          <p:spTgt spid="12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anim calcmode="lin" valueType="num">
                                      <p:cBhvr additive="base">
                                        <p:cTn dur="1000"/>
                                        <p:tgtEl>
                                          <p:spTgt spid="12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anim calcmode="lin" valueType="num">
                                      <p:cBhvr additive="base">
                                        <p:cTn dur="1000"/>
                                        <p:tgtEl>
                                          <p:spTgt spid="12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anim calcmode="lin" valueType="num">
                                      <p:cBhvr additive="base">
                                        <p:cTn dur="1000"/>
                                        <p:tgtEl>
                                          <p:spTgt spid="12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anim calcmode="lin" valueType="num">
                                      <p:cBhvr additive="base">
                                        <p:cTn dur="1000"/>
                                        <p:tgtEl>
                                          <p:spTgt spid="12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6" st="6"/>
                                            </p:txEl>
                                          </p:spTgt>
                                        </p:tgtEl>
                                        <p:attrNameLst>
                                          <p:attrName>style.visibility</p:attrName>
                                        </p:attrNameLst>
                                      </p:cBhvr>
                                      <p:to>
                                        <p:strVal val="visible"/>
                                      </p:to>
                                    </p:set>
                                    <p:anim calcmode="lin" valueType="num">
                                      <p:cBhvr additive="base">
                                        <p:cTn dur="1000"/>
                                        <p:tgtEl>
                                          <p:spTgt spid="12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7" st="7"/>
                                            </p:txEl>
                                          </p:spTgt>
                                        </p:tgtEl>
                                        <p:attrNameLst>
                                          <p:attrName>style.visibility</p:attrName>
                                        </p:attrNameLst>
                                      </p:cBhvr>
                                      <p:to>
                                        <p:strVal val="visible"/>
                                      </p:to>
                                    </p:set>
                                    <p:anim calcmode="lin" valueType="num">
                                      <p:cBhvr additive="base">
                                        <p:cTn dur="1000"/>
                                        <p:tgtEl>
                                          <p:spTgt spid="12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8" st="8"/>
                                            </p:txEl>
                                          </p:spTgt>
                                        </p:tgtEl>
                                        <p:attrNameLst>
                                          <p:attrName>style.visibility</p:attrName>
                                        </p:attrNameLst>
                                      </p:cBhvr>
                                      <p:to>
                                        <p:strVal val="visible"/>
                                      </p:to>
                                    </p:set>
                                    <p:anim calcmode="lin" valueType="num">
                                      <p:cBhvr additive="base">
                                        <p:cTn dur="1000"/>
                                        <p:tgtEl>
                                          <p:spTgt spid="120">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9" st="9"/>
                                            </p:txEl>
                                          </p:spTgt>
                                        </p:tgtEl>
                                        <p:attrNameLst>
                                          <p:attrName>style.visibility</p:attrName>
                                        </p:attrNameLst>
                                      </p:cBhvr>
                                      <p:to>
                                        <p:strVal val="visible"/>
                                      </p:to>
                                    </p:set>
                                    <p:anim calcmode="lin" valueType="num">
                                      <p:cBhvr additive="base">
                                        <p:cTn dur="1000"/>
                                        <p:tgtEl>
                                          <p:spTgt spid="120">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
                                            <p:txEl>
                                              <p:pRg end="10" st="10"/>
                                            </p:txEl>
                                          </p:spTgt>
                                        </p:tgtEl>
                                        <p:attrNameLst>
                                          <p:attrName>style.visibility</p:attrName>
                                        </p:attrNameLst>
                                      </p:cBhvr>
                                      <p:to>
                                        <p:strVal val="visible"/>
                                      </p:to>
                                    </p:set>
                                    <p:anim calcmode="lin" valueType="num">
                                      <p:cBhvr additive="base">
                                        <p:cTn dur="1000"/>
                                        <p:tgtEl>
                                          <p:spTgt spid="120">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J-Type Instructions</a:t>
            </a:r>
            <a:endParaRPr/>
          </a:p>
        </p:txBody>
      </p:sp>
      <p:sp>
        <p:nvSpPr>
          <p:cNvPr id="127" name="Google Shape;127;p25"/>
          <p:cNvSpPr txBox="1"/>
          <p:nvPr>
            <p:ph idx="1" type="body"/>
          </p:nvPr>
        </p:nvSpPr>
        <p:spPr>
          <a:xfrm>
            <a:off x="519750" y="1028900"/>
            <a:ext cx="330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Uses exactly two registers, the rest of the instruction space is unused.</a:t>
            </a:r>
            <a:endParaRPr/>
          </a:p>
          <a:p>
            <a:pPr indent="-342900" lvl="0" marL="457200" rtl="0" algn="l">
              <a:spcBef>
                <a:spcPts val="1200"/>
              </a:spcBef>
              <a:spcAft>
                <a:spcPts val="0"/>
              </a:spcAft>
              <a:buSzPts val="1800"/>
              <a:buChar char="●"/>
            </a:pPr>
            <a:r>
              <a:rPr b="1" lang="en"/>
              <a:t>JALR</a:t>
            </a:r>
            <a:r>
              <a:rPr lang="en"/>
              <a:t> $at, $ra</a:t>
            </a:r>
            <a:endParaRPr/>
          </a:p>
          <a:p>
            <a:pPr indent="-323850" lvl="1" marL="914400" rtl="0" algn="l">
              <a:spcBef>
                <a:spcPts val="0"/>
              </a:spcBef>
              <a:spcAft>
                <a:spcPts val="0"/>
              </a:spcAft>
              <a:buSzPts val="1500"/>
              <a:buChar char="○"/>
            </a:pPr>
            <a:r>
              <a:rPr lang="en" sz="1500"/>
              <a:t>Stores the current PC in $ra, then jumps to $at</a:t>
            </a:r>
            <a:endParaRPr/>
          </a:p>
        </p:txBody>
      </p:sp>
      <p:pic>
        <p:nvPicPr>
          <p:cNvPr id="128" name="Google Shape;128;p25"/>
          <p:cNvPicPr preferRelativeResize="0"/>
          <p:nvPr/>
        </p:nvPicPr>
        <p:blipFill>
          <a:blip r:embed="rId3">
            <a:alphaModFix/>
          </a:blip>
          <a:stretch>
            <a:fillRect/>
          </a:stretch>
        </p:blipFill>
        <p:spPr>
          <a:xfrm>
            <a:off x="3822725" y="1041975"/>
            <a:ext cx="5159025" cy="3059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 calcmode="lin" valueType="num">
                                      <p:cBhvr additive="base">
                                        <p:cTn dur="1000"/>
                                        <p:tgtEl>
                                          <p:spTgt spid="12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 calcmode="lin" valueType="num">
                                      <p:cBhvr additive="base">
                                        <p:cTn dur="1000"/>
                                        <p:tgtEl>
                                          <p:spTgt spid="12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 calcmode="lin" valueType="num">
                                      <p:cBhvr additive="base">
                                        <p:cTn dur="1000"/>
                                        <p:tgtEl>
                                          <p:spTgt spid="12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LC 2200 Instruction Set</a:t>
            </a:r>
            <a:endParaRPr/>
          </a:p>
        </p:txBody>
      </p:sp>
      <p:pic>
        <p:nvPicPr>
          <p:cNvPr id="134" name="Google Shape;134;p26"/>
          <p:cNvPicPr preferRelativeResize="0"/>
          <p:nvPr/>
        </p:nvPicPr>
        <p:blipFill>
          <a:blip r:embed="rId3">
            <a:alphaModFix/>
          </a:blip>
          <a:stretch>
            <a:fillRect/>
          </a:stretch>
        </p:blipFill>
        <p:spPr>
          <a:xfrm>
            <a:off x="580338" y="1437125"/>
            <a:ext cx="3519532" cy="2661639"/>
          </a:xfrm>
          <a:prstGeom prst="rect">
            <a:avLst/>
          </a:prstGeom>
          <a:noFill/>
          <a:ln>
            <a:noFill/>
          </a:ln>
        </p:spPr>
      </p:pic>
      <p:pic>
        <p:nvPicPr>
          <p:cNvPr id="135" name="Google Shape;135;p26"/>
          <p:cNvPicPr preferRelativeResize="0"/>
          <p:nvPr/>
        </p:nvPicPr>
        <p:blipFill>
          <a:blip r:embed="rId4">
            <a:alphaModFix/>
          </a:blip>
          <a:stretch>
            <a:fillRect/>
          </a:stretch>
        </p:blipFill>
        <p:spPr>
          <a:xfrm>
            <a:off x="4338923" y="1448136"/>
            <a:ext cx="4224740" cy="26616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Endianness &amp; Packing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Endianness</a:t>
            </a:r>
            <a:endParaRPr/>
          </a:p>
        </p:txBody>
      </p:sp>
      <p:sp>
        <p:nvSpPr>
          <p:cNvPr id="146" name="Google Shape;146;p28"/>
          <p:cNvSpPr txBox="1"/>
          <p:nvPr>
            <p:ph idx="1" type="body"/>
          </p:nvPr>
        </p:nvSpPr>
        <p:spPr>
          <a:xfrm>
            <a:off x="519750" y="1047675"/>
            <a:ext cx="7999500" cy="16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Endianness defines how the system will organize the bytes that make up numbers. All data is comprised into chunks of bytes, with the largest byte in the number called the Most Significant Byte (MSB), and the smallest byte called the Least Significant Byte (LSB).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47" name="Google Shape;147;p28"/>
          <p:cNvPicPr preferRelativeResize="0"/>
          <p:nvPr/>
        </p:nvPicPr>
        <p:blipFill>
          <a:blip r:embed="rId3">
            <a:alphaModFix/>
          </a:blip>
          <a:stretch>
            <a:fillRect/>
          </a:stretch>
        </p:blipFill>
        <p:spPr>
          <a:xfrm>
            <a:off x="4445025" y="2626532"/>
            <a:ext cx="4501500" cy="2009593"/>
          </a:xfrm>
          <a:prstGeom prst="rect">
            <a:avLst/>
          </a:prstGeom>
          <a:noFill/>
          <a:ln>
            <a:noFill/>
          </a:ln>
        </p:spPr>
      </p:pic>
      <p:sp>
        <p:nvSpPr>
          <p:cNvPr id="148" name="Google Shape;148;p28"/>
          <p:cNvSpPr txBox="1"/>
          <p:nvPr>
            <p:ph idx="1" type="body"/>
          </p:nvPr>
        </p:nvSpPr>
        <p:spPr>
          <a:xfrm>
            <a:off x="458125" y="2316525"/>
            <a:ext cx="4226700" cy="23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Big Endian = The most significant byte is at the lowest memory address </a:t>
            </a:r>
            <a:endParaRPr/>
          </a:p>
          <a:p>
            <a:pPr indent="-342900" lvl="0" marL="457200" rtl="0" algn="l">
              <a:spcBef>
                <a:spcPts val="0"/>
              </a:spcBef>
              <a:spcAft>
                <a:spcPts val="0"/>
              </a:spcAft>
              <a:buSzPts val="1800"/>
              <a:buChar char="●"/>
            </a:pPr>
            <a:r>
              <a:rPr lang="en"/>
              <a:t>Little Endian = The least significant byte is at the lowest memory address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Endianness In C</a:t>
            </a:r>
            <a:endParaRPr/>
          </a:p>
        </p:txBody>
      </p:sp>
      <p:pic>
        <p:nvPicPr>
          <p:cNvPr id="154" name="Google Shape;154;p29"/>
          <p:cNvPicPr preferRelativeResize="0"/>
          <p:nvPr/>
        </p:nvPicPr>
        <p:blipFill rotWithShape="1">
          <a:blip r:embed="rId3">
            <a:alphaModFix/>
          </a:blip>
          <a:srcRect b="8256" l="0" r="0" t="0"/>
          <a:stretch/>
        </p:blipFill>
        <p:spPr>
          <a:xfrm>
            <a:off x="4572000" y="1122925"/>
            <a:ext cx="4402275" cy="2986225"/>
          </a:xfrm>
          <a:prstGeom prst="rect">
            <a:avLst/>
          </a:prstGeom>
          <a:noFill/>
          <a:ln>
            <a:noFill/>
          </a:ln>
        </p:spPr>
      </p:pic>
      <p:sp>
        <p:nvSpPr>
          <p:cNvPr id="155" name="Google Shape;155;p29"/>
          <p:cNvSpPr txBox="1"/>
          <p:nvPr>
            <p:ph idx="1" type="body"/>
          </p:nvPr>
        </p:nvSpPr>
        <p:spPr>
          <a:xfrm>
            <a:off x="519750" y="1028900"/>
            <a:ext cx="372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the computer that is running the program is little endian, what would the expected output be?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Similarly what would the output be for a big endian system?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Endianness In C</a:t>
            </a:r>
            <a:endParaRPr/>
          </a:p>
        </p:txBody>
      </p:sp>
      <p:pic>
        <p:nvPicPr>
          <p:cNvPr id="161" name="Google Shape;161;p30"/>
          <p:cNvPicPr preferRelativeResize="0"/>
          <p:nvPr/>
        </p:nvPicPr>
        <p:blipFill rotWithShape="1">
          <a:blip r:embed="rId3">
            <a:alphaModFix/>
          </a:blip>
          <a:srcRect b="8256" l="0" r="0" t="0"/>
          <a:stretch/>
        </p:blipFill>
        <p:spPr>
          <a:xfrm>
            <a:off x="4572000" y="1122925"/>
            <a:ext cx="4402275" cy="2986225"/>
          </a:xfrm>
          <a:prstGeom prst="rect">
            <a:avLst/>
          </a:prstGeom>
          <a:noFill/>
          <a:ln>
            <a:noFill/>
          </a:ln>
        </p:spPr>
      </p:pic>
      <p:sp>
        <p:nvSpPr>
          <p:cNvPr id="162" name="Google Shape;162;p30"/>
          <p:cNvSpPr txBox="1"/>
          <p:nvPr>
            <p:ph idx="1" type="body"/>
          </p:nvPr>
        </p:nvSpPr>
        <p:spPr>
          <a:xfrm>
            <a:off x="519750" y="1028900"/>
            <a:ext cx="372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the computer that is running the program is little endian, what would the expected output be?</a:t>
            </a:r>
            <a:endParaRPr/>
          </a:p>
          <a:p>
            <a:pPr indent="0" lvl="0" marL="0" rtl="0" algn="ctr">
              <a:spcBef>
                <a:spcPts val="1200"/>
              </a:spcBef>
              <a:spcAft>
                <a:spcPts val="0"/>
              </a:spcAft>
              <a:buNone/>
            </a:pPr>
            <a:r>
              <a:rPr lang="en">
                <a:latin typeface="Courier New"/>
                <a:ea typeface="Courier New"/>
                <a:cs typeface="Courier New"/>
                <a:sym typeface="Courier New"/>
              </a:rPr>
              <a:t>67 45 23 01</a:t>
            </a:r>
            <a:endParaRPr>
              <a:latin typeface="Courier New"/>
              <a:ea typeface="Courier New"/>
              <a:cs typeface="Courier New"/>
              <a:sym typeface="Courier New"/>
            </a:endParaRPr>
          </a:p>
          <a:p>
            <a:pPr indent="0" lvl="0" marL="0" rtl="0" algn="l">
              <a:spcBef>
                <a:spcPts val="1200"/>
              </a:spcBef>
              <a:spcAft>
                <a:spcPts val="0"/>
              </a:spcAft>
              <a:buNone/>
            </a:pPr>
            <a:r>
              <a:rPr lang="en"/>
              <a:t>Similarly what would the output be for a big endian system?</a:t>
            </a:r>
            <a:endParaRPr/>
          </a:p>
          <a:p>
            <a:pPr indent="0" lvl="0" marL="0" rtl="0" algn="ctr">
              <a:spcBef>
                <a:spcPts val="1200"/>
              </a:spcBef>
              <a:spcAft>
                <a:spcPts val="1200"/>
              </a:spcAft>
              <a:buNone/>
            </a:pPr>
            <a:r>
              <a:rPr lang="en">
                <a:latin typeface="Courier New"/>
                <a:ea typeface="Courier New"/>
                <a:cs typeface="Courier New"/>
                <a:sym typeface="Courier New"/>
              </a:rPr>
              <a:t>01 23 45 67</a:t>
            </a:r>
            <a:endParaRPr>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Packing</a:t>
            </a:r>
            <a:endParaRPr/>
          </a:p>
        </p:txBody>
      </p:sp>
      <p:sp>
        <p:nvSpPr>
          <p:cNvPr id="168" name="Google Shape;168;p31"/>
          <p:cNvSpPr txBox="1"/>
          <p:nvPr>
            <p:ph idx="1" type="body"/>
          </p:nvPr>
        </p:nvSpPr>
        <p:spPr>
          <a:xfrm>
            <a:off x="519750" y="1028900"/>
            <a:ext cx="3725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Processors can only read 1 word in a single cycle - 4 bytes / 32 bits.</a:t>
            </a:r>
            <a:endParaRPr/>
          </a:p>
        </p:txBody>
      </p:sp>
      <p:pic>
        <p:nvPicPr>
          <p:cNvPr id="169" name="Google Shape;169;p31"/>
          <p:cNvPicPr preferRelativeResize="0"/>
          <p:nvPr/>
        </p:nvPicPr>
        <p:blipFill>
          <a:blip r:embed="rId3">
            <a:alphaModFix/>
          </a:blip>
          <a:stretch>
            <a:fillRect/>
          </a:stretch>
        </p:blipFill>
        <p:spPr>
          <a:xfrm>
            <a:off x="4473275" y="963988"/>
            <a:ext cx="4383626" cy="32155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1613850"/>
            <a:ext cx="8520600" cy="19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Brief Overview: </a:t>
            </a:r>
            <a:endParaRPr sz="3400"/>
          </a:p>
          <a:p>
            <a:pPr indent="0" lvl="0" marL="0" rtl="0" algn="ctr">
              <a:spcBef>
                <a:spcPts val="0"/>
              </a:spcBef>
              <a:spcAft>
                <a:spcPts val="0"/>
              </a:spcAft>
              <a:buNone/>
            </a:pPr>
            <a:r>
              <a:rPr lang="en" sz="3400"/>
              <a:t>Course Introduction, LC2200, Endianness, Packing, CircuitSim</a:t>
            </a:r>
            <a:endParaRPr sz="3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Packing</a:t>
            </a:r>
            <a:endParaRPr/>
          </a:p>
        </p:txBody>
      </p:sp>
      <p:sp>
        <p:nvSpPr>
          <p:cNvPr id="175" name="Google Shape;175;p32"/>
          <p:cNvSpPr txBox="1"/>
          <p:nvPr>
            <p:ph idx="1" type="body"/>
          </p:nvPr>
        </p:nvSpPr>
        <p:spPr>
          <a:xfrm>
            <a:off x="519750" y="1028900"/>
            <a:ext cx="3725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Processors can only read 1 word in a single cycle - 4 bytes / 32 bits.</a:t>
            </a:r>
            <a:endParaRPr/>
          </a:p>
          <a:p>
            <a:pPr indent="-342900" lvl="0" marL="457200" rtl="0" algn="l">
              <a:spcBef>
                <a:spcPts val="0"/>
              </a:spcBef>
              <a:spcAft>
                <a:spcPts val="0"/>
              </a:spcAft>
              <a:buSzPts val="1800"/>
              <a:buChar char="●"/>
            </a:pPr>
            <a:r>
              <a:rPr b="1" lang="en"/>
              <a:t>Unaligned access to memory are expensive.</a:t>
            </a:r>
            <a:endParaRPr/>
          </a:p>
        </p:txBody>
      </p:sp>
      <p:pic>
        <p:nvPicPr>
          <p:cNvPr id="176" name="Google Shape;176;p32"/>
          <p:cNvPicPr preferRelativeResize="0"/>
          <p:nvPr/>
        </p:nvPicPr>
        <p:blipFill>
          <a:blip r:embed="rId3">
            <a:alphaModFix/>
          </a:blip>
          <a:stretch>
            <a:fillRect/>
          </a:stretch>
        </p:blipFill>
        <p:spPr>
          <a:xfrm>
            <a:off x="4473275" y="963988"/>
            <a:ext cx="4383626" cy="32155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Packing</a:t>
            </a:r>
            <a:endParaRPr/>
          </a:p>
        </p:txBody>
      </p:sp>
      <p:sp>
        <p:nvSpPr>
          <p:cNvPr id="182" name="Google Shape;182;p33"/>
          <p:cNvSpPr txBox="1"/>
          <p:nvPr>
            <p:ph idx="1" type="body"/>
          </p:nvPr>
        </p:nvSpPr>
        <p:spPr>
          <a:xfrm>
            <a:off x="519750" y="1028900"/>
            <a:ext cx="3725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Processors can only read 1 word in a single cycle - 4 bytes / 32 bits.</a:t>
            </a:r>
            <a:endParaRPr/>
          </a:p>
          <a:p>
            <a:pPr indent="-342900" lvl="0" marL="457200" rtl="0" algn="l">
              <a:spcBef>
                <a:spcPts val="0"/>
              </a:spcBef>
              <a:spcAft>
                <a:spcPts val="0"/>
              </a:spcAft>
              <a:buSzPts val="1800"/>
              <a:buChar char="●"/>
            </a:pPr>
            <a:r>
              <a:rPr b="1" lang="en"/>
              <a:t>Unaligned access to memory are expensive.</a:t>
            </a:r>
            <a:endParaRPr/>
          </a:p>
          <a:p>
            <a:pPr indent="-342900" lvl="0" marL="457200" rtl="0" algn="l">
              <a:spcBef>
                <a:spcPts val="0"/>
              </a:spcBef>
              <a:spcAft>
                <a:spcPts val="0"/>
              </a:spcAft>
              <a:buSzPts val="1800"/>
              <a:buChar char="●"/>
            </a:pPr>
            <a:r>
              <a:rPr lang="en"/>
              <a:t>Compilers will apply padding to small data types to maintain alignment in memory. </a:t>
            </a:r>
            <a:endParaRPr/>
          </a:p>
        </p:txBody>
      </p:sp>
      <p:pic>
        <p:nvPicPr>
          <p:cNvPr id="183" name="Google Shape;183;p33"/>
          <p:cNvPicPr preferRelativeResize="0"/>
          <p:nvPr/>
        </p:nvPicPr>
        <p:blipFill>
          <a:blip r:embed="rId3">
            <a:alphaModFix/>
          </a:blip>
          <a:stretch>
            <a:fillRect/>
          </a:stretch>
        </p:blipFill>
        <p:spPr>
          <a:xfrm>
            <a:off x="4473275" y="963988"/>
            <a:ext cx="4383626" cy="32155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Packing in C</a:t>
            </a:r>
            <a:endParaRPr/>
          </a:p>
        </p:txBody>
      </p:sp>
      <p:sp>
        <p:nvSpPr>
          <p:cNvPr id="189" name="Google Shape;189;p34"/>
          <p:cNvSpPr txBox="1"/>
          <p:nvPr>
            <p:ph idx="1" type="body"/>
          </p:nvPr>
        </p:nvSpPr>
        <p:spPr>
          <a:xfrm>
            <a:off x="519750" y="1028900"/>
            <a:ext cx="3907800" cy="116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do you think the following output will be? (Note: __packed__ will remove padding.)</a:t>
            </a:r>
            <a:endParaRPr/>
          </a:p>
        </p:txBody>
      </p:sp>
      <p:sp>
        <p:nvSpPr>
          <p:cNvPr id="190" name="Google Shape;190;p34"/>
          <p:cNvSpPr txBox="1"/>
          <p:nvPr/>
        </p:nvSpPr>
        <p:spPr>
          <a:xfrm>
            <a:off x="5833375" y="1508625"/>
            <a:ext cx="24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91" name="Google Shape;191;p34"/>
          <p:cNvSpPr txBox="1"/>
          <p:nvPr>
            <p:ph idx="1" type="body"/>
          </p:nvPr>
        </p:nvSpPr>
        <p:spPr>
          <a:xfrm>
            <a:off x="519750" y="2278125"/>
            <a:ext cx="3907800" cy="33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the sizes of each struct?</a:t>
            </a:r>
            <a:endParaRPr/>
          </a:p>
          <a:p>
            <a:pPr indent="-342900" lvl="0" marL="457200" rtl="0" algn="l">
              <a:spcBef>
                <a:spcPts val="1200"/>
              </a:spcBef>
              <a:spcAft>
                <a:spcPts val="0"/>
              </a:spcAft>
              <a:buSzPts val="1800"/>
              <a:buChar char="●"/>
            </a:pPr>
            <a:r>
              <a:rPr lang="en"/>
              <a:t>A </a:t>
            </a:r>
            <a:endParaRPr/>
          </a:p>
          <a:p>
            <a:pPr indent="-342900" lvl="0" marL="457200" rtl="0" algn="l">
              <a:spcBef>
                <a:spcPts val="0"/>
              </a:spcBef>
              <a:spcAft>
                <a:spcPts val="0"/>
              </a:spcAft>
              <a:buSzPts val="1800"/>
              <a:buChar char="●"/>
            </a:pPr>
            <a:r>
              <a:rPr lang="en"/>
              <a:t>A_pkd </a:t>
            </a:r>
            <a:endParaRPr/>
          </a:p>
          <a:p>
            <a:pPr indent="-342900" lvl="0" marL="457200" rtl="0" algn="l">
              <a:spcBef>
                <a:spcPts val="0"/>
              </a:spcBef>
              <a:spcAft>
                <a:spcPts val="0"/>
              </a:spcAft>
              <a:buSzPts val="1800"/>
              <a:buChar char="●"/>
            </a:pPr>
            <a:r>
              <a:rPr lang="en"/>
              <a:t>B </a:t>
            </a:r>
            <a:endParaRPr/>
          </a:p>
        </p:txBody>
      </p:sp>
      <p:pic>
        <p:nvPicPr>
          <p:cNvPr id="192" name="Google Shape;192;p34"/>
          <p:cNvPicPr preferRelativeResize="0"/>
          <p:nvPr/>
        </p:nvPicPr>
        <p:blipFill rotWithShape="1">
          <a:blip r:embed="rId3">
            <a:alphaModFix/>
          </a:blip>
          <a:srcRect b="8685" l="9475" r="9879" t="8519"/>
          <a:stretch/>
        </p:blipFill>
        <p:spPr>
          <a:xfrm>
            <a:off x="5012850" y="230683"/>
            <a:ext cx="3907800" cy="44846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Packing in C</a:t>
            </a:r>
            <a:endParaRPr/>
          </a:p>
        </p:txBody>
      </p:sp>
      <p:sp>
        <p:nvSpPr>
          <p:cNvPr id="198" name="Google Shape;198;p35"/>
          <p:cNvSpPr txBox="1"/>
          <p:nvPr>
            <p:ph idx="1" type="body"/>
          </p:nvPr>
        </p:nvSpPr>
        <p:spPr>
          <a:xfrm>
            <a:off x="519750" y="1028900"/>
            <a:ext cx="3907800" cy="116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do you think the following output will be? (Note: __packed__ will remove padding)</a:t>
            </a:r>
            <a:endParaRPr/>
          </a:p>
        </p:txBody>
      </p:sp>
      <p:sp>
        <p:nvSpPr>
          <p:cNvPr id="199" name="Google Shape;199;p35"/>
          <p:cNvSpPr txBox="1"/>
          <p:nvPr/>
        </p:nvSpPr>
        <p:spPr>
          <a:xfrm>
            <a:off x="5833375" y="1508625"/>
            <a:ext cx="24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200" name="Google Shape;200;p35"/>
          <p:cNvPicPr preferRelativeResize="0"/>
          <p:nvPr/>
        </p:nvPicPr>
        <p:blipFill rotWithShape="1">
          <a:blip r:embed="rId3">
            <a:alphaModFix/>
          </a:blip>
          <a:srcRect b="8685" l="9475" r="9879" t="8519"/>
          <a:stretch/>
        </p:blipFill>
        <p:spPr>
          <a:xfrm>
            <a:off x="5012850" y="230683"/>
            <a:ext cx="3907800" cy="4484668"/>
          </a:xfrm>
          <a:prstGeom prst="rect">
            <a:avLst/>
          </a:prstGeom>
          <a:noFill/>
          <a:ln>
            <a:noFill/>
          </a:ln>
        </p:spPr>
      </p:pic>
      <p:sp>
        <p:nvSpPr>
          <p:cNvPr id="201" name="Google Shape;201;p35"/>
          <p:cNvSpPr txBox="1"/>
          <p:nvPr>
            <p:ph idx="1" type="body"/>
          </p:nvPr>
        </p:nvSpPr>
        <p:spPr>
          <a:xfrm>
            <a:off x="519750" y="2237950"/>
            <a:ext cx="39078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the sizes of each struct?</a:t>
            </a:r>
            <a:endParaRPr/>
          </a:p>
          <a:p>
            <a:pPr indent="-342900" lvl="0" marL="457200" rtl="0" algn="l">
              <a:spcBef>
                <a:spcPts val="1200"/>
              </a:spcBef>
              <a:spcAft>
                <a:spcPts val="0"/>
              </a:spcAft>
              <a:buSzPts val="1800"/>
              <a:buChar char="●"/>
            </a:pPr>
            <a:r>
              <a:rPr lang="en"/>
              <a:t>A: 24 bytes</a:t>
            </a:r>
            <a:endParaRPr/>
          </a:p>
          <a:p>
            <a:pPr indent="-342900" lvl="0" marL="457200" rtl="0" algn="l">
              <a:spcBef>
                <a:spcPts val="0"/>
              </a:spcBef>
              <a:spcAft>
                <a:spcPts val="0"/>
              </a:spcAft>
              <a:buSzPts val="1800"/>
              <a:buChar char="●"/>
            </a:pPr>
            <a:r>
              <a:rPr lang="en"/>
              <a:t>A_pkd: 17 bytes</a:t>
            </a:r>
            <a:endParaRPr/>
          </a:p>
          <a:p>
            <a:pPr indent="-342900" lvl="0" marL="457200" rtl="0" algn="l">
              <a:spcBef>
                <a:spcPts val="0"/>
              </a:spcBef>
              <a:spcAft>
                <a:spcPts val="0"/>
              </a:spcAft>
              <a:buSzPts val="1800"/>
              <a:buChar char="●"/>
            </a:pPr>
            <a:r>
              <a:rPr lang="en"/>
              <a:t>B: 8 bytes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Packing Example</a:t>
            </a:r>
            <a:endParaRPr/>
          </a:p>
        </p:txBody>
      </p:sp>
      <p:sp>
        <p:nvSpPr>
          <p:cNvPr id="207" name="Google Shape;207;p36"/>
          <p:cNvSpPr txBox="1"/>
          <p:nvPr>
            <p:ph idx="1" type="body"/>
          </p:nvPr>
        </p:nvSpPr>
        <p:spPr>
          <a:xfrm>
            <a:off x="2335650" y="1195800"/>
            <a:ext cx="4472700" cy="1791900"/>
          </a:xfrm>
          <a:prstGeom prst="rect">
            <a:avLst/>
          </a:prstGeom>
        </p:spPr>
        <p:txBody>
          <a:bodyPr anchorCtr="0" anchor="t" bIns="91425" lIns="91425" spcFirstLastPara="1" rIns="91425" wrap="square" tIns="91425">
            <a:normAutofit/>
          </a:bodyPr>
          <a:lstStyle/>
          <a:p>
            <a:pPr indent="0" lvl="0" marL="0" rtl="0" algn="l">
              <a:lnSpc>
                <a:spcPct val="60000"/>
              </a:lnSpc>
              <a:spcBef>
                <a:spcPts val="0"/>
              </a:spcBef>
              <a:spcAft>
                <a:spcPts val="0"/>
              </a:spcAft>
              <a:buNone/>
            </a:pPr>
            <a:r>
              <a:rPr lang="en" sz="2000">
                <a:latin typeface="Ubuntu Mono"/>
                <a:ea typeface="Ubuntu Mono"/>
                <a:cs typeface="Ubuntu Mono"/>
                <a:sym typeface="Ubuntu Mono"/>
              </a:rPr>
              <a:t>struct Q {</a:t>
            </a:r>
            <a:endParaRPr sz="2000">
              <a:latin typeface="Ubuntu Mono"/>
              <a:ea typeface="Ubuntu Mono"/>
              <a:cs typeface="Ubuntu Mono"/>
              <a:sym typeface="Ubuntu Mono"/>
            </a:endParaRPr>
          </a:p>
          <a:p>
            <a:pPr indent="0" lvl="0" marL="0" rtl="0" algn="l">
              <a:lnSpc>
                <a:spcPct val="60000"/>
              </a:lnSpc>
              <a:spcBef>
                <a:spcPts val="1200"/>
              </a:spcBef>
              <a:spcAft>
                <a:spcPts val="0"/>
              </a:spcAft>
              <a:buNone/>
            </a:pPr>
            <a:r>
              <a:rPr lang="en" sz="2000">
                <a:latin typeface="Ubuntu Mono"/>
                <a:ea typeface="Ubuntu Mono"/>
                <a:cs typeface="Ubuntu Mono"/>
                <a:sym typeface="Ubuntu Mono"/>
              </a:rPr>
              <a:t>    char c;      /* 1 bytes */</a:t>
            </a:r>
            <a:endParaRPr sz="2000">
              <a:latin typeface="Ubuntu Mono"/>
              <a:ea typeface="Ubuntu Mono"/>
              <a:cs typeface="Ubuntu Mono"/>
              <a:sym typeface="Ubuntu Mono"/>
            </a:endParaRPr>
          </a:p>
          <a:p>
            <a:pPr indent="0" lvl="0" marL="0" rtl="0" algn="l">
              <a:lnSpc>
                <a:spcPct val="60000"/>
              </a:lnSpc>
              <a:spcBef>
                <a:spcPts val="1200"/>
              </a:spcBef>
              <a:spcAft>
                <a:spcPts val="0"/>
              </a:spcAft>
              <a:buNone/>
            </a:pPr>
            <a:r>
              <a:rPr lang="en" sz="2000">
                <a:latin typeface="Ubuntu Mono"/>
                <a:ea typeface="Ubuntu Mono"/>
                <a:cs typeface="Ubuntu Mono"/>
                <a:sym typeface="Ubuntu Mono"/>
              </a:rPr>
              <a:t>    short s;     /* 2 bytes */</a:t>
            </a:r>
            <a:endParaRPr sz="2000">
              <a:latin typeface="Ubuntu Mono"/>
              <a:ea typeface="Ubuntu Mono"/>
              <a:cs typeface="Ubuntu Mono"/>
              <a:sym typeface="Ubuntu Mono"/>
            </a:endParaRPr>
          </a:p>
          <a:p>
            <a:pPr indent="0" lvl="0" marL="0" rtl="0" algn="l">
              <a:lnSpc>
                <a:spcPct val="60000"/>
              </a:lnSpc>
              <a:spcBef>
                <a:spcPts val="1200"/>
              </a:spcBef>
              <a:spcAft>
                <a:spcPts val="0"/>
              </a:spcAft>
              <a:buNone/>
            </a:pPr>
            <a:r>
              <a:rPr lang="en" sz="2000">
                <a:latin typeface="Ubuntu Mono"/>
                <a:ea typeface="Ubuntu Mono"/>
                <a:cs typeface="Ubuntu Mono"/>
                <a:sym typeface="Ubuntu Mono"/>
              </a:rPr>
              <a:t>    int i;       /* 4 bytes */</a:t>
            </a:r>
            <a:endParaRPr sz="2000">
              <a:latin typeface="Ubuntu Mono"/>
              <a:ea typeface="Ubuntu Mono"/>
              <a:cs typeface="Ubuntu Mono"/>
              <a:sym typeface="Ubuntu Mono"/>
            </a:endParaRPr>
          </a:p>
          <a:p>
            <a:pPr indent="0" lvl="0" marL="0" rtl="0" algn="l">
              <a:lnSpc>
                <a:spcPct val="60000"/>
              </a:lnSpc>
              <a:spcBef>
                <a:spcPts val="1200"/>
              </a:spcBef>
              <a:spcAft>
                <a:spcPts val="1200"/>
              </a:spcAft>
              <a:buNone/>
            </a:pPr>
            <a:r>
              <a:rPr lang="en" sz="2000">
                <a:latin typeface="Ubuntu Mono"/>
                <a:ea typeface="Ubuntu Mono"/>
                <a:cs typeface="Ubuntu Mono"/>
                <a:sym typeface="Ubuntu Mono"/>
              </a:rPr>
              <a:t>};</a:t>
            </a:r>
            <a:endParaRPr sz="2000">
              <a:latin typeface="Ubuntu Mono"/>
              <a:ea typeface="Ubuntu Mono"/>
              <a:cs typeface="Ubuntu Mono"/>
              <a:sym typeface="Ubuntu Mono"/>
            </a:endParaRPr>
          </a:p>
        </p:txBody>
      </p:sp>
      <p:graphicFrame>
        <p:nvGraphicFramePr>
          <p:cNvPr id="208" name="Google Shape;208;p36"/>
          <p:cNvGraphicFramePr/>
          <p:nvPr/>
        </p:nvGraphicFramePr>
        <p:xfrm>
          <a:off x="2195563" y="3112500"/>
          <a:ext cx="3000000" cy="3000000"/>
        </p:xfrm>
        <a:graphic>
          <a:graphicData uri="http://schemas.openxmlformats.org/drawingml/2006/table">
            <a:tbl>
              <a:tblPr>
                <a:noFill/>
                <a:tableStyleId>{FEBEEFD4-505B-4CE3-B768-46928DA5A878}</a:tableStyleId>
              </a:tblPr>
              <a:tblGrid>
                <a:gridCol w="950575"/>
                <a:gridCol w="950575"/>
                <a:gridCol w="950575"/>
                <a:gridCol w="950575"/>
                <a:gridCol w="950575"/>
              </a:tblGrid>
              <a:tr h="524325">
                <a:tc>
                  <a:txBody>
                    <a:bodyPr/>
                    <a:lstStyle/>
                    <a:p>
                      <a:pPr indent="0" lvl="0" marL="0" rtl="0" algn="l">
                        <a:spcBef>
                          <a:spcPts val="0"/>
                        </a:spcBef>
                        <a:spcAft>
                          <a:spcPts val="0"/>
                        </a:spcAft>
                        <a:buNone/>
                      </a:pPr>
                      <a:r>
                        <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+0</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+1</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+2</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+3</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4325">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0x00</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524325">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0x04</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Packing Example</a:t>
            </a:r>
            <a:endParaRPr/>
          </a:p>
        </p:txBody>
      </p:sp>
      <p:sp>
        <p:nvSpPr>
          <p:cNvPr id="214" name="Google Shape;214;p37"/>
          <p:cNvSpPr txBox="1"/>
          <p:nvPr>
            <p:ph idx="1" type="body"/>
          </p:nvPr>
        </p:nvSpPr>
        <p:spPr>
          <a:xfrm>
            <a:off x="2335650" y="1195800"/>
            <a:ext cx="4472700" cy="1791900"/>
          </a:xfrm>
          <a:prstGeom prst="rect">
            <a:avLst/>
          </a:prstGeom>
        </p:spPr>
        <p:txBody>
          <a:bodyPr anchorCtr="0" anchor="t" bIns="91425" lIns="91425" spcFirstLastPara="1" rIns="91425" wrap="square" tIns="91425">
            <a:normAutofit/>
          </a:bodyPr>
          <a:lstStyle/>
          <a:p>
            <a:pPr indent="0" lvl="0" marL="0" rtl="0" algn="l">
              <a:lnSpc>
                <a:spcPct val="60000"/>
              </a:lnSpc>
              <a:spcBef>
                <a:spcPts val="0"/>
              </a:spcBef>
              <a:spcAft>
                <a:spcPts val="0"/>
              </a:spcAft>
              <a:buNone/>
            </a:pPr>
            <a:r>
              <a:rPr lang="en" sz="2000">
                <a:latin typeface="Ubuntu Mono"/>
                <a:ea typeface="Ubuntu Mono"/>
                <a:cs typeface="Ubuntu Mono"/>
                <a:sym typeface="Ubuntu Mono"/>
              </a:rPr>
              <a:t>struct Q {</a:t>
            </a:r>
            <a:endParaRPr sz="2000">
              <a:latin typeface="Ubuntu Mono"/>
              <a:ea typeface="Ubuntu Mono"/>
              <a:cs typeface="Ubuntu Mono"/>
              <a:sym typeface="Ubuntu Mono"/>
            </a:endParaRPr>
          </a:p>
          <a:p>
            <a:pPr indent="0" lvl="0" marL="0" rtl="0" algn="l">
              <a:lnSpc>
                <a:spcPct val="60000"/>
              </a:lnSpc>
              <a:spcBef>
                <a:spcPts val="1200"/>
              </a:spcBef>
              <a:spcAft>
                <a:spcPts val="0"/>
              </a:spcAft>
              <a:buNone/>
            </a:pPr>
            <a:r>
              <a:rPr lang="en" sz="2000">
                <a:latin typeface="Ubuntu Mono"/>
                <a:ea typeface="Ubuntu Mono"/>
                <a:cs typeface="Ubuntu Mono"/>
                <a:sym typeface="Ubuntu Mono"/>
              </a:rPr>
              <a:t>    char c;      /* 1 bytes */</a:t>
            </a:r>
            <a:endParaRPr sz="2000">
              <a:latin typeface="Ubuntu Mono"/>
              <a:ea typeface="Ubuntu Mono"/>
              <a:cs typeface="Ubuntu Mono"/>
              <a:sym typeface="Ubuntu Mono"/>
            </a:endParaRPr>
          </a:p>
          <a:p>
            <a:pPr indent="0" lvl="0" marL="0" rtl="0" algn="l">
              <a:lnSpc>
                <a:spcPct val="60000"/>
              </a:lnSpc>
              <a:spcBef>
                <a:spcPts val="1200"/>
              </a:spcBef>
              <a:spcAft>
                <a:spcPts val="0"/>
              </a:spcAft>
              <a:buNone/>
            </a:pPr>
            <a:r>
              <a:rPr lang="en" sz="2000">
                <a:latin typeface="Ubuntu Mono"/>
                <a:ea typeface="Ubuntu Mono"/>
                <a:cs typeface="Ubuntu Mono"/>
                <a:sym typeface="Ubuntu Mono"/>
              </a:rPr>
              <a:t>    short s;     /* 2 bytes */</a:t>
            </a:r>
            <a:endParaRPr sz="2000">
              <a:latin typeface="Ubuntu Mono"/>
              <a:ea typeface="Ubuntu Mono"/>
              <a:cs typeface="Ubuntu Mono"/>
              <a:sym typeface="Ubuntu Mono"/>
            </a:endParaRPr>
          </a:p>
          <a:p>
            <a:pPr indent="0" lvl="0" marL="0" rtl="0" algn="l">
              <a:lnSpc>
                <a:spcPct val="60000"/>
              </a:lnSpc>
              <a:spcBef>
                <a:spcPts val="1200"/>
              </a:spcBef>
              <a:spcAft>
                <a:spcPts val="0"/>
              </a:spcAft>
              <a:buNone/>
            </a:pPr>
            <a:r>
              <a:rPr lang="en" sz="2000">
                <a:latin typeface="Ubuntu Mono"/>
                <a:ea typeface="Ubuntu Mono"/>
                <a:cs typeface="Ubuntu Mono"/>
                <a:sym typeface="Ubuntu Mono"/>
              </a:rPr>
              <a:t>    int i;       /* 4 bytes */</a:t>
            </a:r>
            <a:endParaRPr sz="2000">
              <a:latin typeface="Ubuntu Mono"/>
              <a:ea typeface="Ubuntu Mono"/>
              <a:cs typeface="Ubuntu Mono"/>
              <a:sym typeface="Ubuntu Mono"/>
            </a:endParaRPr>
          </a:p>
          <a:p>
            <a:pPr indent="0" lvl="0" marL="0" rtl="0" algn="l">
              <a:lnSpc>
                <a:spcPct val="60000"/>
              </a:lnSpc>
              <a:spcBef>
                <a:spcPts val="1200"/>
              </a:spcBef>
              <a:spcAft>
                <a:spcPts val="1200"/>
              </a:spcAft>
              <a:buNone/>
            </a:pPr>
            <a:r>
              <a:rPr lang="en" sz="2000">
                <a:latin typeface="Ubuntu Mono"/>
                <a:ea typeface="Ubuntu Mono"/>
                <a:cs typeface="Ubuntu Mono"/>
                <a:sym typeface="Ubuntu Mono"/>
              </a:rPr>
              <a:t>};</a:t>
            </a:r>
            <a:endParaRPr sz="2000">
              <a:latin typeface="Ubuntu Mono"/>
              <a:ea typeface="Ubuntu Mono"/>
              <a:cs typeface="Ubuntu Mono"/>
              <a:sym typeface="Ubuntu Mono"/>
            </a:endParaRPr>
          </a:p>
        </p:txBody>
      </p:sp>
      <p:graphicFrame>
        <p:nvGraphicFramePr>
          <p:cNvPr id="215" name="Google Shape;215;p37"/>
          <p:cNvGraphicFramePr/>
          <p:nvPr/>
        </p:nvGraphicFramePr>
        <p:xfrm>
          <a:off x="2195563" y="3112500"/>
          <a:ext cx="3000000" cy="3000000"/>
        </p:xfrm>
        <a:graphic>
          <a:graphicData uri="http://schemas.openxmlformats.org/drawingml/2006/table">
            <a:tbl>
              <a:tblPr>
                <a:noFill/>
                <a:tableStyleId>{FEBEEFD4-505B-4CE3-B768-46928DA5A878}</a:tableStyleId>
              </a:tblPr>
              <a:tblGrid>
                <a:gridCol w="950575"/>
                <a:gridCol w="950575"/>
                <a:gridCol w="950575"/>
                <a:gridCol w="950575"/>
                <a:gridCol w="950575"/>
              </a:tblGrid>
              <a:tr h="524325">
                <a:tc>
                  <a:txBody>
                    <a:bodyPr/>
                    <a:lstStyle/>
                    <a:p>
                      <a:pPr indent="0" lvl="0" marL="0" rtl="0" algn="l">
                        <a:spcBef>
                          <a:spcPts val="0"/>
                        </a:spcBef>
                        <a:spcAft>
                          <a:spcPts val="0"/>
                        </a:spcAft>
                        <a:buNone/>
                      </a:pPr>
                      <a:r>
                        <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+0</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+1</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+2</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+3</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4325">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0x00</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c</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s0</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s1</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r h="524325">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0x04</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i0</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i1</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i2</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i3</a:t>
                      </a:r>
                      <a:endParaRPr sz="1800">
                        <a:solidFill>
                          <a:schemeClr val="dk2"/>
                        </a:solidFill>
                        <a:latin typeface="Ubuntu Mono"/>
                        <a:ea typeface="Ubuntu Mono"/>
                        <a:cs typeface="Ubuntu Mono"/>
                        <a:sym typeface="Ubuntu Mon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Circuit Sim</a:t>
            </a:r>
            <a:endParaRPr sz="4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Circuit Sim Installation</a:t>
            </a:r>
            <a:endParaRPr/>
          </a:p>
        </p:txBody>
      </p:sp>
      <p:sp>
        <p:nvSpPr>
          <p:cNvPr id="226" name="Google Shape;226;p39"/>
          <p:cNvSpPr txBox="1"/>
          <p:nvPr>
            <p:ph idx="1" type="body"/>
          </p:nvPr>
        </p:nvSpPr>
        <p:spPr>
          <a:xfrm>
            <a:off x="519750" y="1635000"/>
            <a:ext cx="8104500" cy="187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a:solidFill>
                  <a:srgbClr val="000000"/>
                </a:solidFill>
              </a:rPr>
              <a:t>More specific instructions on Canvas &gt; Modules &gt; Projects &gt; CircuitSim Downloads </a:t>
            </a:r>
            <a:endParaRPr sz="1900">
              <a:solidFill>
                <a:srgbClr val="000000"/>
              </a:solidFill>
            </a:endParaRPr>
          </a:p>
          <a:p>
            <a:pPr indent="0" lvl="0" marL="0" rtl="0" algn="ctr">
              <a:spcBef>
                <a:spcPts val="0"/>
              </a:spcBef>
              <a:spcAft>
                <a:spcPts val="0"/>
              </a:spcAft>
              <a:buNone/>
            </a:pPr>
            <a:r>
              <a:rPr lang="en" sz="1900" u="sng">
                <a:solidFill>
                  <a:srgbClr val="0563C1"/>
                </a:solidFill>
                <a:hlinkClick r:id="rId3">
                  <a:extLst>
                    <a:ext uri="{A12FA001-AC4F-418D-AE19-62706E023703}">
                      <ahyp:hlinkClr val="tx"/>
                    </a:ext>
                  </a:extLst>
                </a:hlinkClick>
              </a:rPr>
              <a:t>https://ra4king.github.io/CircuitSim/download</a:t>
            </a:r>
            <a:r>
              <a:rPr lang="en" sz="1900">
                <a:solidFill>
                  <a:srgbClr val="000000"/>
                </a:solidFill>
              </a:rPr>
              <a:t> </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Thanks for Attending :)</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Announcements</a:t>
            </a:r>
            <a:endParaRPr/>
          </a:p>
        </p:txBody>
      </p:sp>
      <p:sp>
        <p:nvSpPr>
          <p:cNvPr id="65" name="Google Shape;65;p15"/>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Office hours started this week, check Canvas homepage for schedule</a:t>
            </a:r>
            <a:endParaRPr sz="2100"/>
          </a:p>
          <a:p>
            <a:pPr indent="-361950" lvl="0" marL="457200" rtl="0" algn="l">
              <a:spcBef>
                <a:spcPts val="0"/>
              </a:spcBef>
              <a:spcAft>
                <a:spcPts val="0"/>
              </a:spcAft>
              <a:buSzPts val="2100"/>
              <a:buChar char="●"/>
            </a:pPr>
            <a:r>
              <a:rPr b="1" lang="en" sz="2100"/>
              <a:t>Homework 1</a:t>
            </a:r>
            <a:r>
              <a:rPr b="1" lang="en" sz="2100"/>
              <a:t> </a:t>
            </a:r>
            <a:r>
              <a:rPr lang="en" sz="2100"/>
              <a:t>will be released after lab, and is due </a:t>
            </a:r>
            <a:r>
              <a:rPr b="1" lang="en" sz="2100">
                <a:solidFill>
                  <a:srgbClr val="674EA7"/>
                </a:solidFill>
              </a:rPr>
              <a:t>Jan 24</a:t>
            </a:r>
            <a:r>
              <a:rPr b="1" baseline="30000" lang="en" sz="2100">
                <a:solidFill>
                  <a:srgbClr val="674EA7"/>
                </a:solidFill>
              </a:rPr>
              <a:t>th</a:t>
            </a:r>
            <a:r>
              <a:rPr b="1" lang="en" sz="2100">
                <a:solidFill>
                  <a:srgbClr val="674EA7"/>
                </a:solidFill>
              </a:rPr>
              <a:t> @ 6:15 PM</a:t>
            </a:r>
            <a:endParaRPr sz="2100">
              <a:solidFill>
                <a:srgbClr val="674EA7"/>
              </a:solidFill>
            </a:endParaRPr>
          </a:p>
          <a:p>
            <a:pPr indent="-361950" lvl="0" marL="457200" rtl="0" algn="l">
              <a:spcBef>
                <a:spcPts val="0"/>
              </a:spcBef>
              <a:spcAft>
                <a:spcPts val="0"/>
              </a:spcAft>
              <a:buSzPts val="2100"/>
              <a:buChar char="●"/>
            </a:pPr>
            <a:r>
              <a:rPr b="1" lang="en" sz="2100"/>
              <a:t>Project 1 </a:t>
            </a:r>
            <a:r>
              <a:rPr lang="en" sz="2100"/>
              <a:t>will be released Friday and is due</a:t>
            </a:r>
            <a:r>
              <a:rPr lang="en" sz="2100"/>
              <a:t> </a:t>
            </a:r>
            <a:r>
              <a:rPr b="1" lang="en" sz="2100">
                <a:solidFill>
                  <a:srgbClr val="674EA7"/>
                </a:solidFill>
              </a:rPr>
              <a:t>Feb 9</a:t>
            </a:r>
            <a:r>
              <a:rPr b="1" baseline="30000" lang="en" sz="2100">
                <a:solidFill>
                  <a:srgbClr val="674EA7"/>
                </a:solidFill>
              </a:rPr>
              <a:t>th</a:t>
            </a:r>
            <a:r>
              <a:rPr b="1" lang="en" sz="2100">
                <a:solidFill>
                  <a:srgbClr val="674EA7"/>
                </a:solidFill>
              </a:rPr>
              <a:t> @ 11:59 PM</a:t>
            </a:r>
            <a:endParaRPr b="1" baseline="30000" sz="2100">
              <a:solidFill>
                <a:srgbClr val="E0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t>About the TA’s</a:t>
            </a:r>
            <a:endParaRPr sz="3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Academic Infractions</a:t>
            </a:r>
            <a:endParaRPr/>
          </a:p>
        </p:txBody>
      </p:sp>
      <p:sp>
        <p:nvSpPr>
          <p:cNvPr id="76" name="Google Shape;76;p17"/>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Automatic 0 on the assignment and reported to OSI</a:t>
            </a:r>
            <a:endParaRPr/>
          </a:p>
          <a:p>
            <a:pPr indent="-317500" lvl="1" marL="914400" rtl="0" algn="l">
              <a:spcBef>
                <a:spcPts val="0"/>
              </a:spcBef>
              <a:spcAft>
                <a:spcPts val="0"/>
              </a:spcAft>
              <a:buSzPts val="1400"/>
              <a:buChar char="○"/>
            </a:pPr>
            <a:r>
              <a:rPr lang="en"/>
              <a:t>Late days in syllabus, so there is no need to cheat and rush</a:t>
            </a:r>
            <a:endParaRPr/>
          </a:p>
          <a:p>
            <a:pPr indent="-317500" lvl="1" marL="914400" rtl="0" algn="l">
              <a:spcBef>
                <a:spcPts val="0"/>
              </a:spcBef>
              <a:spcAft>
                <a:spcPts val="0"/>
              </a:spcAft>
              <a:buSzPts val="1400"/>
              <a:buChar char="○"/>
            </a:pPr>
            <a:r>
              <a:rPr lang="en"/>
              <a:t>It is better to turn in nothing and get a 0 than commit an academic infraction and get a 0 and a report</a:t>
            </a:r>
            <a:endParaRPr/>
          </a:p>
          <a:p>
            <a:pPr indent="-342900" lvl="0" marL="457200" rtl="0" algn="l">
              <a:spcBef>
                <a:spcPts val="0"/>
              </a:spcBef>
              <a:spcAft>
                <a:spcPts val="0"/>
              </a:spcAft>
              <a:buSzPts val="1800"/>
              <a:buChar char="●"/>
            </a:pPr>
            <a:r>
              <a:rPr lang="en"/>
              <a:t>Unfortunately, several students are caught every semester</a:t>
            </a:r>
            <a:endParaRPr/>
          </a:p>
          <a:p>
            <a:pPr indent="-317500" lvl="1" marL="914400" rtl="0" algn="l">
              <a:spcBef>
                <a:spcPts val="0"/>
              </a:spcBef>
              <a:spcAft>
                <a:spcPts val="0"/>
              </a:spcAft>
              <a:buSzPts val="1400"/>
              <a:buChar char="○"/>
            </a:pPr>
            <a:r>
              <a:rPr lang="en"/>
              <a:t>OSI will not allow students to drop a course if they committed an academic infraction</a:t>
            </a:r>
            <a:endParaRPr/>
          </a:p>
          <a:p>
            <a:pPr indent="-342900" lvl="0" marL="457200" rtl="0" algn="l">
              <a:spcBef>
                <a:spcPts val="0"/>
              </a:spcBef>
              <a:spcAft>
                <a:spcPts val="0"/>
              </a:spcAft>
              <a:buSzPts val="1800"/>
              <a:buChar char="●"/>
            </a:pPr>
            <a:r>
              <a:rPr lang="en"/>
              <a:t>If you can google something, so can we</a:t>
            </a:r>
            <a:endParaRPr/>
          </a:p>
        </p:txBody>
      </p:sp>
      <p:pic>
        <p:nvPicPr>
          <p:cNvPr id="77" name="Google Shape;77;p17"/>
          <p:cNvPicPr preferRelativeResize="0"/>
          <p:nvPr/>
        </p:nvPicPr>
        <p:blipFill>
          <a:blip r:embed="rId3">
            <a:alphaModFix/>
          </a:blip>
          <a:stretch>
            <a:fillRect/>
          </a:stretch>
        </p:blipFill>
        <p:spPr>
          <a:xfrm>
            <a:off x="0" y="85019"/>
            <a:ext cx="9144001" cy="49734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t>Instruction Set Architecture</a:t>
            </a:r>
            <a:endParaRPr sz="3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9"/>
          <p:cNvPicPr preferRelativeResize="0"/>
          <p:nvPr/>
        </p:nvPicPr>
        <p:blipFill rotWithShape="1">
          <a:blip r:embed="rId3">
            <a:alphaModFix/>
          </a:blip>
          <a:srcRect b="13768" l="6849" r="4079" t="23844"/>
          <a:stretch/>
        </p:blipFill>
        <p:spPr>
          <a:xfrm>
            <a:off x="1107275" y="697450"/>
            <a:ext cx="6929474" cy="374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nvSpPr>
        <p:spPr>
          <a:xfrm>
            <a:off x="519750" y="376375"/>
            <a:ext cx="81045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Proxima Nova"/>
                <a:ea typeface="Proxima Nova"/>
                <a:cs typeface="Proxima Nova"/>
                <a:sym typeface="Proxima Nova"/>
              </a:rPr>
              <a:t>Instruction Set</a:t>
            </a:r>
            <a:endParaRPr sz="2800">
              <a:solidFill>
                <a:srgbClr val="000000"/>
              </a:solidFill>
              <a:latin typeface="Proxima Nova"/>
              <a:ea typeface="Proxima Nova"/>
              <a:cs typeface="Proxima Nova"/>
              <a:sym typeface="Proxima Nova"/>
            </a:endParaRPr>
          </a:p>
        </p:txBody>
      </p:sp>
      <p:sp>
        <p:nvSpPr>
          <p:cNvPr id="93" name="Google Shape;93;p20"/>
          <p:cNvSpPr txBox="1"/>
          <p:nvPr/>
        </p:nvSpPr>
        <p:spPr>
          <a:xfrm>
            <a:off x="519750" y="1028900"/>
            <a:ext cx="81045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95959"/>
              </a:buClr>
              <a:buSzPts val="1800"/>
              <a:buFont typeface="Proxima Nova"/>
              <a:buChar char="●"/>
            </a:pPr>
            <a:r>
              <a:rPr lang="en" sz="1800">
                <a:solidFill>
                  <a:srgbClr val="595959"/>
                </a:solidFill>
                <a:latin typeface="Proxima Nova"/>
                <a:ea typeface="Proxima Nova"/>
                <a:cs typeface="Proxima Nova"/>
                <a:sym typeface="Proxima Nova"/>
              </a:rPr>
              <a:t>A “middleman” between software and hardware.</a:t>
            </a:r>
            <a:endParaRPr sz="1800">
              <a:solidFill>
                <a:srgbClr val="59595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595959"/>
              </a:buClr>
              <a:buSzPts val="1800"/>
              <a:buFont typeface="Proxima Nova"/>
              <a:buChar char="●"/>
            </a:pPr>
            <a:r>
              <a:rPr b="1" lang="en" sz="1800">
                <a:solidFill>
                  <a:srgbClr val="595959"/>
                </a:solidFill>
                <a:latin typeface="Proxima Nova"/>
                <a:ea typeface="Proxima Nova"/>
                <a:cs typeface="Proxima Nova"/>
                <a:sym typeface="Proxima Nova"/>
              </a:rPr>
              <a:t>Defines</a:t>
            </a:r>
            <a:r>
              <a:rPr lang="en" sz="1800">
                <a:solidFill>
                  <a:srgbClr val="595959"/>
                </a:solidFill>
                <a:latin typeface="Proxima Nova"/>
                <a:ea typeface="Proxima Nova"/>
                <a:cs typeface="Proxima Nova"/>
                <a:sym typeface="Proxima Nova"/>
              </a:rPr>
              <a:t> an interface for control.</a:t>
            </a:r>
            <a:endParaRPr sz="1800">
              <a:solidFill>
                <a:srgbClr val="59595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595959"/>
              </a:buClr>
              <a:buSzPts val="1800"/>
              <a:buFont typeface="Proxima Nova"/>
              <a:buChar char="●"/>
            </a:pPr>
            <a:r>
              <a:rPr lang="en" sz="1800">
                <a:solidFill>
                  <a:srgbClr val="595959"/>
                </a:solidFill>
                <a:latin typeface="Proxima Nova"/>
                <a:ea typeface="Proxima Nova"/>
                <a:cs typeface="Proxima Nova"/>
                <a:sym typeface="Proxima Nova"/>
              </a:rPr>
              <a:t>A hardware CPU will implement an ISA.</a:t>
            </a:r>
            <a:endParaRPr sz="1800">
              <a:solidFill>
                <a:srgbClr val="59595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595959"/>
              </a:buClr>
              <a:buSzPts val="1800"/>
              <a:buFont typeface="Proxima Nova"/>
              <a:buChar char="●"/>
            </a:pPr>
            <a:r>
              <a:rPr lang="en" sz="1800">
                <a:solidFill>
                  <a:srgbClr val="595959"/>
                </a:solidFill>
                <a:latin typeface="Proxima Nova"/>
                <a:ea typeface="Proxima Nova"/>
                <a:cs typeface="Proxima Nova"/>
                <a:sym typeface="Proxima Nova"/>
              </a:rPr>
              <a:t>Abstracts architectural knowledge from the compiler.</a:t>
            </a:r>
            <a:endParaRPr sz="1800">
              <a:solidFill>
                <a:srgbClr val="59595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595959"/>
              </a:buClr>
              <a:buSzPts val="1800"/>
              <a:buFont typeface="Proxima Nova"/>
              <a:buChar char="●"/>
            </a:pPr>
            <a:r>
              <a:rPr lang="en" sz="1800">
                <a:solidFill>
                  <a:srgbClr val="595959"/>
                </a:solidFill>
                <a:latin typeface="Proxima Nova"/>
                <a:ea typeface="Proxima Nova"/>
                <a:cs typeface="Proxima Nova"/>
                <a:sym typeface="Proxima Nova"/>
              </a:rPr>
              <a:t>Ex: x86, ARM, RISCV, MIPS, POWERPC, etc …</a:t>
            </a:r>
            <a:endParaRPr sz="1800">
              <a:solidFill>
                <a:srgbClr val="595959"/>
              </a:solidFill>
              <a:latin typeface="Proxima Nova"/>
              <a:ea typeface="Proxima Nova"/>
              <a:cs typeface="Proxima Nova"/>
              <a:sym typeface="Proxima Nova"/>
            </a:endParaRPr>
          </a:p>
        </p:txBody>
      </p:sp>
      <p:pic>
        <p:nvPicPr>
          <p:cNvPr id="94" name="Google Shape;94;p20"/>
          <p:cNvPicPr preferRelativeResize="0"/>
          <p:nvPr/>
        </p:nvPicPr>
        <p:blipFill>
          <a:blip r:embed="rId3">
            <a:alphaModFix/>
          </a:blip>
          <a:stretch>
            <a:fillRect/>
          </a:stretch>
        </p:blipFill>
        <p:spPr>
          <a:xfrm>
            <a:off x="1268012" y="3029675"/>
            <a:ext cx="6607975" cy="161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nvSpPr>
        <p:spPr>
          <a:xfrm>
            <a:off x="519750" y="376375"/>
            <a:ext cx="81045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Proxima Nova"/>
                <a:ea typeface="Proxima Nova"/>
                <a:cs typeface="Proxima Nova"/>
                <a:sym typeface="Proxima Nova"/>
              </a:rPr>
              <a:t>LC-2200 Architectural Details</a:t>
            </a:r>
            <a:endParaRPr sz="2800">
              <a:solidFill>
                <a:srgbClr val="000000"/>
              </a:solidFill>
              <a:latin typeface="Proxima Nova"/>
              <a:ea typeface="Proxima Nova"/>
              <a:cs typeface="Proxima Nova"/>
              <a:sym typeface="Proxima Nova"/>
            </a:endParaRPr>
          </a:p>
        </p:txBody>
      </p:sp>
      <p:sp>
        <p:nvSpPr>
          <p:cNvPr id="100" name="Google Shape;100;p21"/>
          <p:cNvSpPr txBox="1"/>
          <p:nvPr/>
        </p:nvSpPr>
        <p:spPr>
          <a:xfrm>
            <a:off x="519750" y="1028900"/>
            <a:ext cx="4471500" cy="34164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rgbClr val="595959"/>
              </a:buClr>
              <a:buSzPts val="2100"/>
              <a:buFont typeface="Proxima Nova"/>
              <a:buChar char="●"/>
            </a:pPr>
            <a:r>
              <a:rPr lang="en" sz="2100">
                <a:solidFill>
                  <a:srgbClr val="595959"/>
                </a:solidFill>
                <a:latin typeface="Proxima Nova"/>
                <a:ea typeface="Proxima Nova"/>
                <a:cs typeface="Proxima Nova"/>
                <a:sym typeface="Proxima Nova"/>
              </a:rPr>
              <a:t>32-bit Architecture</a:t>
            </a:r>
            <a:endParaRPr sz="2100">
              <a:solidFill>
                <a:srgbClr val="595959"/>
              </a:solidFill>
              <a:latin typeface="Proxima Nova"/>
              <a:ea typeface="Proxima Nova"/>
              <a:cs typeface="Proxima Nova"/>
              <a:sym typeface="Proxima Nova"/>
            </a:endParaRPr>
          </a:p>
          <a:p>
            <a:pPr indent="-361950" lvl="0" marL="457200" rtl="0" algn="l">
              <a:lnSpc>
                <a:spcPct val="115000"/>
              </a:lnSpc>
              <a:spcBef>
                <a:spcPts val="0"/>
              </a:spcBef>
              <a:spcAft>
                <a:spcPts val="0"/>
              </a:spcAft>
              <a:buClr>
                <a:srgbClr val="595959"/>
              </a:buClr>
              <a:buSzPts val="2100"/>
              <a:buFont typeface="Proxima Nova"/>
              <a:buChar char="●"/>
            </a:pPr>
            <a:r>
              <a:rPr lang="en" sz="2100">
                <a:solidFill>
                  <a:srgbClr val="595959"/>
                </a:solidFill>
                <a:latin typeface="Proxima Nova"/>
                <a:ea typeface="Proxima Nova"/>
                <a:cs typeface="Proxima Nova"/>
                <a:sym typeface="Proxima Nova"/>
              </a:rPr>
              <a:t>Word Addressable</a:t>
            </a:r>
            <a:endParaRPr sz="2100">
              <a:solidFill>
                <a:srgbClr val="595959"/>
              </a:solidFill>
              <a:latin typeface="Proxima Nova"/>
              <a:ea typeface="Proxima Nova"/>
              <a:cs typeface="Proxima Nova"/>
              <a:sym typeface="Proxima Nova"/>
            </a:endParaRPr>
          </a:p>
          <a:p>
            <a:pPr indent="-361950" lvl="0" marL="457200" rtl="0" algn="l">
              <a:lnSpc>
                <a:spcPct val="115000"/>
              </a:lnSpc>
              <a:spcBef>
                <a:spcPts val="0"/>
              </a:spcBef>
              <a:spcAft>
                <a:spcPts val="0"/>
              </a:spcAft>
              <a:buClr>
                <a:srgbClr val="595959"/>
              </a:buClr>
              <a:buSzPts val="2100"/>
              <a:buFont typeface="Proxima Nova"/>
              <a:buChar char="●"/>
            </a:pPr>
            <a:r>
              <a:rPr lang="en" sz="2100">
                <a:solidFill>
                  <a:srgbClr val="595959"/>
                </a:solidFill>
                <a:latin typeface="Proxima Nova"/>
                <a:ea typeface="Proxima Nova"/>
                <a:cs typeface="Proxima Nova"/>
                <a:sym typeface="Proxima Nova"/>
              </a:rPr>
              <a:t>Little Endian</a:t>
            </a:r>
            <a:endParaRPr sz="2100">
              <a:solidFill>
                <a:srgbClr val="595959"/>
              </a:solidFill>
              <a:latin typeface="Proxima Nova"/>
              <a:ea typeface="Proxima Nova"/>
              <a:cs typeface="Proxima Nova"/>
              <a:sym typeface="Proxima Nova"/>
            </a:endParaRPr>
          </a:p>
          <a:p>
            <a:pPr indent="-361950" lvl="0" marL="457200" rtl="0" algn="l">
              <a:lnSpc>
                <a:spcPct val="115000"/>
              </a:lnSpc>
              <a:spcBef>
                <a:spcPts val="0"/>
              </a:spcBef>
              <a:spcAft>
                <a:spcPts val="0"/>
              </a:spcAft>
              <a:buClr>
                <a:srgbClr val="595959"/>
              </a:buClr>
              <a:buSzPts val="2100"/>
              <a:buFont typeface="Proxima Nova"/>
              <a:buChar char="●"/>
            </a:pPr>
            <a:r>
              <a:rPr lang="en" sz="2100">
                <a:solidFill>
                  <a:srgbClr val="595959"/>
                </a:solidFill>
                <a:latin typeface="Proxima Nova"/>
                <a:ea typeface="Proxima Nova"/>
                <a:cs typeface="Proxima Nova"/>
                <a:sym typeface="Proxima Nova"/>
              </a:rPr>
              <a:t>Fixed Length (32 bit) Instructions</a:t>
            </a:r>
            <a:endParaRPr sz="2100">
              <a:solidFill>
                <a:srgbClr val="595959"/>
              </a:solidFill>
              <a:latin typeface="Proxima Nova"/>
              <a:ea typeface="Proxima Nova"/>
              <a:cs typeface="Proxima Nova"/>
              <a:sym typeface="Proxima Nova"/>
            </a:endParaRPr>
          </a:p>
          <a:p>
            <a:pPr indent="-361950" lvl="0" marL="457200" rtl="0" algn="l">
              <a:lnSpc>
                <a:spcPct val="115000"/>
              </a:lnSpc>
              <a:spcBef>
                <a:spcPts val="0"/>
              </a:spcBef>
              <a:spcAft>
                <a:spcPts val="0"/>
              </a:spcAft>
              <a:buClr>
                <a:srgbClr val="595959"/>
              </a:buClr>
              <a:buSzPts val="2100"/>
              <a:buFont typeface="Proxima Nova"/>
              <a:buChar char="●"/>
            </a:pPr>
            <a:r>
              <a:rPr lang="en" sz="2100">
                <a:solidFill>
                  <a:srgbClr val="595959"/>
                </a:solidFill>
                <a:latin typeface="Proxima Nova"/>
                <a:ea typeface="Proxima Nova"/>
                <a:cs typeface="Proxima Nova"/>
                <a:sym typeface="Proxima Nova"/>
              </a:rPr>
              <a:t>16 General Purpose Registers</a:t>
            </a:r>
            <a:endParaRPr sz="2100">
              <a:solidFill>
                <a:srgbClr val="595959"/>
              </a:solidFill>
              <a:latin typeface="Proxima Nova"/>
              <a:ea typeface="Proxima Nova"/>
              <a:cs typeface="Proxima Nova"/>
              <a:sym typeface="Proxima Nova"/>
            </a:endParaRPr>
          </a:p>
          <a:p>
            <a:pPr indent="-361950" lvl="0" marL="457200" rtl="0" algn="l">
              <a:lnSpc>
                <a:spcPct val="115000"/>
              </a:lnSpc>
              <a:spcBef>
                <a:spcPts val="0"/>
              </a:spcBef>
              <a:spcAft>
                <a:spcPts val="0"/>
              </a:spcAft>
              <a:buClr>
                <a:srgbClr val="595959"/>
              </a:buClr>
              <a:buSzPts val="2100"/>
              <a:buFont typeface="Proxima Nova"/>
              <a:buChar char="●"/>
            </a:pPr>
            <a:r>
              <a:rPr lang="en" sz="2100">
                <a:solidFill>
                  <a:srgbClr val="595959"/>
                </a:solidFill>
                <a:latin typeface="Proxima Nova"/>
                <a:ea typeface="Proxima Nova"/>
                <a:cs typeface="Proxima Nova"/>
                <a:sym typeface="Proxima Nova"/>
              </a:rPr>
              <a:t>Load-Store Architecture</a:t>
            </a:r>
            <a:endParaRPr sz="2100">
              <a:solidFill>
                <a:srgbClr val="595959"/>
              </a:solidFill>
              <a:latin typeface="Proxima Nova"/>
              <a:ea typeface="Proxima Nova"/>
              <a:cs typeface="Proxima Nova"/>
              <a:sym typeface="Proxima Nova"/>
            </a:endParaRPr>
          </a:p>
          <a:p>
            <a:pPr indent="-361950" lvl="1" marL="914400" rtl="0" algn="l">
              <a:lnSpc>
                <a:spcPct val="115000"/>
              </a:lnSpc>
              <a:spcBef>
                <a:spcPts val="0"/>
              </a:spcBef>
              <a:spcAft>
                <a:spcPts val="0"/>
              </a:spcAft>
              <a:buClr>
                <a:srgbClr val="595959"/>
              </a:buClr>
              <a:buSzPts val="2100"/>
              <a:buFont typeface="Proxima Nova"/>
              <a:buChar char="○"/>
            </a:pPr>
            <a:r>
              <a:rPr lang="en" sz="2100">
                <a:solidFill>
                  <a:srgbClr val="595959"/>
                </a:solidFill>
                <a:latin typeface="Proxima Nova"/>
                <a:ea typeface="Proxima Nova"/>
                <a:cs typeface="Proxima Nova"/>
                <a:sym typeface="Proxima Nova"/>
              </a:rPr>
              <a:t>All data operations occur on registers</a:t>
            </a:r>
            <a:endParaRPr sz="2100">
              <a:solidFill>
                <a:srgbClr val="595959"/>
              </a:solidFill>
              <a:latin typeface="Proxima Nova"/>
              <a:ea typeface="Proxima Nova"/>
              <a:cs typeface="Proxima Nova"/>
              <a:sym typeface="Proxima Nova"/>
            </a:endParaRPr>
          </a:p>
        </p:txBody>
      </p:sp>
      <p:pic>
        <p:nvPicPr>
          <p:cNvPr id="101" name="Google Shape;101;p21"/>
          <p:cNvPicPr preferRelativeResize="0"/>
          <p:nvPr/>
        </p:nvPicPr>
        <p:blipFill>
          <a:blip r:embed="rId3">
            <a:alphaModFix/>
          </a:blip>
          <a:stretch>
            <a:fillRect/>
          </a:stretch>
        </p:blipFill>
        <p:spPr>
          <a:xfrm>
            <a:off x="4991250" y="1227362"/>
            <a:ext cx="3841100" cy="2688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